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" charset="1" panose="020B0604020202020204"/>
      <p:regular r:id="rId19"/>
    </p:embeddedFont>
    <p:embeddedFont>
      <p:font typeface="Source Serif Pro" charset="1" panose="02040603050405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364409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Tree Growth Algorithm (TGA)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561559"/>
            <a:ext cx="9445526" cy="1360885"/>
            <a:chOff x="0" y="0"/>
            <a:chExt cx="12594035" cy="1814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This presentation introduces Tree Growth Algorithm (TGA), exploring its principles and applications. We'll analyze the algorithm's structure, complexity, and implications in various fields.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586781"/>
            <a:ext cx="7088237" cy="885974"/>
            <a:chOff x="0" y="0"/>
            <a:chExt cx="9450983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Conclusion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3897957"/>
            <a:ext cx="637878" cy="637878"/>
            <a:chOff x="0" y="0"/>
            <a:chExt cx="85050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3995291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Summary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608314"/>
            <a:ext cx="3624263" cy="1360885"/>
            <a:chOff x="0" y="0"/>
            <a:chExt cx="4832350" cy="1814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TGA models natural growth with clear phases and complexity.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92254" y="3897957"/>
            <a:ext cx="637878" cy="637878"/>
            <a:chOff x="0" y="0"/>
            <a:chExt cx="85050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13649" y="3995291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Future Research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13649" y="4608314"/>
            <a:ext cx="3624262" cy="1360885"/>
            <a:chOff x="0" y="0"/>
            <a:chExt cx="4832350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Exploration of optimization and adaptation in complex systems.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2238" y="6536234"/>
            <a:ext cx="637878" cy="637877"/>
            <a:chOff x="0" y="0"/>
            <a:chExt cx="850503" cy="8505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913632" y="6633568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Applications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13632" y="7246590"/>
            <a:ext cx="8524131" cy="453629"/>
            <a:chOff x="0" y="0"/>
            <a:chExt cx="11365508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Useful in graphics, biology, and hierarchical data processes.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815852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Introduction to Tree Growth Algorithm (TGA)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013001"/>
            <a:ext cx="4581079" cy="2540942"/>
            <a:chOff x="0" y="0"/>
            <a:chExt cx="6108105" cy="33879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8192" cy="3387979"/>
            </a:xfrm>
            <a:custGeom>
              <a:avLst/>
              <a:gdLst/>
              <a:ahLst/>
              <a:cxnLst/>
              <a:rect r="r" b="b" t="t" l="l"/>
              <a:pathLst>
                <a:path h="3387979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31210"/>
                  </a:lnTo>
                  <a:cubicBezTo>
                    <a:pt x="6108192" y="3362579"/>
                    <a:pt x="6082792" y="3387979"/>
                    <a:pt x="6051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75755" y="4296519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Origin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5755" y="4909542"/>
            <a:ext cx="4014044" cy="1360885"/>
            <a:chOff x="0" y="0"/>
            <a:chExt cx="5352058" cy="1814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520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535205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TGA developed to model natural tree growth processes computationally.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6834" y="4013001"/>
            <a:ext cx="4581079" cy="2540942"/>
            <a:chOff x="0" y="0"/>
            <a:chExt cx="6108105" cy="33879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08192" cy="3387979"/>
            </a:xfrm>
            <a:custGeom>
              <a:avLst/>
              <a:gdLst/>
              <a:ahLst/>
              <a:cxnLst/>
              <a:rect r="r" b="b" t="t" l="l"/>
              <a:pathLst>
                <a:path h="3387979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31210"/>
                  </a:lnTo>
                  <a:cubicBezTo>
                    <a:pt x="6108192" y="3362579"/>
                    <a:pt x="6082792" y="3387979"/>
                    <a:pt x="6051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140351" y="4296519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Applications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140351" y="4909542"/>
            <a:ext cx="4014044" cy="1360885"/>
            <a:chOff x="0" y="0"/>
            <a:chExt cx="5352058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3520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535205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Used in biology simulations, computer graphics, and data structures.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2238" y="6837461"/>
            <a:ext cx="9445526" cy="1633686"/>
            <a:chOff x="0" y="0"/>
            <a:chExt cx="12594035" cy="21782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75755" y="7120979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Pros &amp; Cons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75755" y="7734002"/>
            <a:ext cx="8878491" cy="453629"/>
            <a:chOff x="0" y="0"/>
            <a:chExt cx="11837988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8379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Advantages include adaptability; drawbacks cover computational cost.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153816"/>
            <a:ext cx="13549312" cy="885974"/>
            <a:chOff x="0" y="0"/>
            <a:chExt cx="18065750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6575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8065750">
                  <a:moveTo>
                    <a:pt x="0" y="0"/>
                  </a:moveTo>
                  <a:lnTo>
                    <a:pt x="18065750" y="0"/>
                  </a:lnTo>
                  <a:lnTo>
                    <a:pt x="1806575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06575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What is Tree Growth Algorithm (TGA)?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48510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Core Concepts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474940"/>
            <a:ext cx="4972645" cy="907256"/>
            <a:chOff x="0" y="0"/>
            <a:chExt cx="6630193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TGA mimics natural growth by iterative expansion of branches.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4748510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Process Steps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5474940"/>
            <a:ext cx="4972645" cy="453629"/>
            <a:chOff x="0" y="0"/>
            <a:chExt cx="6630193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AutoNum type="arabicPeriod" startAt="1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Initialization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66160" y="6027687"/>
            <a:ext cx="4972645" cy="453629"/>
            <a:chOff x="0" y="0"/>
            <a:chExt cx="6630193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AutoNum type="arabicPeriod" startAt="1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Growth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66160" y="6580435"/>
            <a:ext cx="4972645" cy="453629"/>
            <a:chOff x="0" y="0"/>
            <a:chExt cx="6630193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AutoNum type="arabicPeriod" startAt="1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Termination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40084" y="4748510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Example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40084" y="5474940"/>
            <a:ext cx="4972645" cy="907256"/>
            <a:chOff x="0" y="0"/>
            <a:chExt cx="6630193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Start from root, add branches stepwise, halt at rules.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813596"/>
            <a:ext cx="7088237" cy="885974"/>
            <a:chOff x="0" y="0"/>
            <a:chExt cx="9450983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Initialization Phase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124771"/>
            <a:ext cx="637878" cy="637878"/>
            <a:chOff x="0" y="0"/>
            <a:chExt cx="85050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4222105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Initial Structure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835129"/>
            <a:ext cx="3624263" cy="907256"/>
            <a:chOff x="0" y="0"/>
            <a:chExt cx="4832350" cy="12096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Create root node and first branches as the tree base.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92254" y="4124771"/>
            <a:ext cx="637878" cy="637878"/>
            <a:chOff x="0" y="0"/>
            <a:chExt cx="85050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13649" y="4222105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Parameter Setup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13649" y="4835129"/>
            <a:ext cx="3624262" cy="907256"/>
            <a:chOff x="0" y="0"/>
            <a:chExt cx="4832350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Define branch lengths, angles, and growth limits.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2238" y="6309420"/>
            <a:ext cx="637878" cy="637878"/>
            <a:chOff x="0" y="0"/>
            <a:chExt cx="850503" cy="8505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913632" y="6406754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Methods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13632" y="7019776"/>
            <a:ext cx="8524131" cy="453629"/>
            <a:chOff x="0" y="0"/>
            <a:chExt cx="11365508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Use randomization or predefined patterns for starting tree.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401765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Growth Phase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996458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Expansion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722888"/>
            <a:ext cx="4972645" cy="907256"/>
            <a:chOff x="0" y="0"/>
            <a:chExt cx="6630193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Branches grow by adding nodes based on specific rules.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4996458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Selection Criteria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5722888"/>
            <a:ext cx="4972645" cy="907256"/>
            <a:chOff x="0" y="0"/>
            <a:chExt cx="6630193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Choose branches to expand based on growth potential.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0084" y="4996458"/>
            <a:ext cx="4293394" cy="442912"/>
            <a:chOff x="0" y="0"/>
            <a:chExt cx="5724525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724525" cy="590550"/>
            </a:xfrm>
            <a:custGeom>
              <a:avLst/>
              <a:gdLst/>
              <a:ahLst/>
              <a:cxnLst/>
              <a:rect r="r" b="b" t="t" l="l"/>
              <a:pathLst>
                <a:path h="590550" w="5724525">
                  <a:moveTo>
                    <a:pt x="0" y="0"/>
                  </a:moveTo>
                  <a:lnTo>
                    <a:pt x="5724525" y="0"/>
                  </a:lnTo>
                  <a:lnTo>
                    <a:pt x="572452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724525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Environmental Influence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0084" y="5722888"/>
            <a:ext cx="4972645" cy="907256"/>
            <a:chOff x="0" y="0"/>
            <a:chExt cx="6630193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Factors like light and space affect branch growth direction.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586781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Termination Phase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3897957"/>
            <a:ext cx="637877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56575" y="3951089"/>
            <a:ext cx="425203" cy="531614"/>
            <a:chOff x="0" y="0"/>
            <a:chExt cx="566937" cy="708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3995291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Stopping Rules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71632" y="4608314"/>
            <a:ext cx="3624262" cy="1360885"/>
            <a:chOff x="0" y="0"/>
            <a:chExt cx="4832350" cy="1814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Growth stops when resources are exhausted or maximum depth reached.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50254" y="3897957"/>
            <a:ext cx="637877" cy="637878"/>
            <a:chOff x="0" y="0"/>
            <a:chExt cx="850503" cy="85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856592" y="3951089"/>
            <a:ext cx="425203" cy="531614"/>
            <a:chOff x="0" y="0"/>
            <a:chExt cx="566937" cy="7088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71649" y="3995291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Stable Solution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671649" y="4608314"/>
            <a:ext cx="3624262" cy="1360885"/>
            <a:chOff x="0" y="0"/>
            <a:chExt cx="4832350" cy="181451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Terminate when tree achieves desired shape or optimization.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850237" y="6536234"/>
            <a:ext cx="637877" cy="637877"/>
            <a:chOff x="0" y="0"/>
            <a:chExt cx="850503" cy="8505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7956575" y="6589365"/>
            <a:ext cx="425203" cy="531614"/>
            <a:chOff x="0" y="0"/>
            <a:chExt cx="566937" cy="7088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771632" y="6633568"/>
            <a:ext cx="3544044" cy="442912"/>
            <a:chOff x="0" y="0"/>
            <a:chExt cx="4725392" cy="5905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Refinement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71632" y="7246590"/>
            <a:ext cx="8524131" cy="453629"/>
            <a:chOff x="0" y="0"/>
            <a:chExt cx="11365508" cy="6048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Post-processing to prune or smooth branches for realism.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743075"/>
            <a:ext cx="8836372" cy="885974"/>
            <a:chOff x="0" y="0"/>
            <a:chExt cx="11781830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183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781830">
                  <a:moveTo>
                    <a:pt x="0" y="0"/>
                  </a:moveTo>
                  <a:lnTo>
                    <a:pt x="11781830" y="0"/>
                  </a:lnTo>
                  <a:lnTo>
                    <a:pt x="1178183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781830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Analysis of the TGA Code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92238" y="3054251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35027" y="3337769"/>
            <a:ext cx="4606230" cy="442912"/>
            <a:chOff x="0" y="0"/>
            <a:chExt cx="6141640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41640" cy="590550"/>
            </a:xfrm>
            <a:custGeom>
              <a:avLst/>
              <a:gdLst/>
              <a:ahLst/>
              <a:cxnLst/>
              <a:rect r="r" b="b" t="t" l="l"/>
              <a:pathLst>
                <a:path h="590550" w="6141640">
                  <a:moveTo>
                    <a:pt x="0" y="0"/>
                  </a:moveTo>
                  <a:lnTo>
                    <a:pt x="6141640" y="0"/>
                  </a:lnTo>
                  <a:lnTo>
                    <a:pt x="614164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141640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Pseudo-code Walkthrough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35027" y="3950791"/>
            <a:ext cx="7602736" cy="453629"/>
            <a:chOff x="0" y="0"/>
            <a:chExt cx="10136982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Step-by-step explanation of logical flow and key loops.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92238" y="4755356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" r="0" b="-55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835027" y="5038874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Key Functions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35027" y="5651896"/>
            <a:ext cx="7602736" cy="453629"/>
            <a:chOff x="0" y="0"/>
            <a:chExt cx="10136982" cy="604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Branch creation, parameter update, and growth evaluation.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92238" y="6456461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7" y="0"/>
                </a:lnTo>
                <a:lnTo>
                  <a:pt x="1417587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9" t="0" r="-89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835027" y="6739979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Example Scenarios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835027" y="7353002"/>
            <a:ext cx="7602736" cy="907256"/>
            <a:chOff x="0" y="0"/>
            <a:chExt cx="10136982" cy="12096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0136982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Different inputs illustrate diverse growth patterns and outputs.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656309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Time Complexity: O(i × n × d)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3853457"/>
            <a:ext cx="4581079" cy="2087315"/>
            <a:chOff x="0" y="0"/>
            <a:chExt cx="6108105" cy="27830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8192" cy="2783078"/>
            </a:xfrm>
            <a:custGeom>
              <a:avLst/>
              <a:gdLst/>
              <a:ahLst/>
              <a:cxnLst/>
              <a:rect r="r" b="b" t="t" l="l"/>
              <a:pathLst>
                <a:path h="2783078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75755" y="4136975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Iterations (i)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5755" y="4749999"/>
            <a:ext cx="4014044" cy="907256"/>
            <a:chOff x="0" y="0"/>
            <a:chExt cx="5352058" cy="12096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520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53520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Number of growth cycles impacts total runtime linearly.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6834" y="3853457"/>
            <a:ext cx="4581079" cy="2087315"/>
            <a:chOff x="0" y="0"/>
            <a:chExt cx="6108105" cy="27830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08192" cy="2783078"/>
            </a:xfrm>
            <a:custGeom>
              <a:avLst/>
              <a:gdLst/>
              <a:ahLst/>
              <a:cxnLst/>
              <a:rect r="r" b="b" t="t" l="l"/>
              <a:pathLst>
                <a:path h="2783078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2726309"/>
                  </a:lnTo>
                  <a:cubicBezTo>
                    <a:pt x="6108192" y="2757678"/>
                    <a:pt x="6082792" y="2783078"/>
                    <a:pt x="6051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140351" y="4136975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Nodes (n)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140351" y="4749999"/>
            <a:ext cx="4014044" cy="907256"/>
            <a:chOff x="0" y="0"/>
            <a:chExt cx="535205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3520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352058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535205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More nodes increase processing load proportionally.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2238" y="6224290"/>
            <a:ext cx="9445526" cy="1633686"/>
            <a:chOff x="0" y="0"/>
            <a:chExt cx="12594035" cy="21782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275755" y="6507808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Depth (d)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75755" y="7120830"/>
            <a:ext cx="8878491" cy="453629"/>
            <a:chOff x="0" y="0"/>
            <a:chExt cx="11837988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8379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118379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Deeper trees multiply complexity by number of levels.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92238" y="8176915"/>
            <a:ext cx="9445526" cy="453629"/>
            <a:chOff x="0" y="0"/>
            <a:chExt cx="12594035" cy="60483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These factors together determine the overall execution time.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174950"/>
            <a:ext cx="9213354" cy="885974"/>
            <a:chOff x="0" y="0"/>
            <a:chExt cx="1228447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8447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284472">
                  <a:moveTo>
                    <a:pt x="0" y="0"/>
                  </a:moveTo>
                  <a:lnTo>
                    <a:pt x="12284472" y="0"/>
                  </a:lnTo>
                  <a:lnTo>
                    <a:pt x="1228447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28447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Space Complexity: O(n × d)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69644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Memory Usage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496074"/>
            <a:ext cx="3556993" cy="907256"/>
            <a:chOff x="0" y="0"/>
            <a:chExt cx="4742657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426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4742657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Depends on total nodes and how deep the tree extends.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250508" y="4769644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Nodes (n)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50508" y="5496074"/>
            <a:ext cx="3556993" cy="1360885"/>
            <a:chOff x="0" y="0"/>
            <a:chExt cx="4742657" cy="1814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426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Each node stores data, increasing memory demand.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08777" y="4769644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Depth (d)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08777" y="5496074"/>
            <a:ext cx="3556993" cy="1360885"/>
            <a:chOff x="0" y="0"/>
            <a:chExt cx="4742657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426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Greater depth requires additional structure tracking.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767047" y="4769644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Optimization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67047" y="5496074"/>
            <a:ext cx="3556992" cy="1360885"/>
            <a:chOff x="0" y="0"/>
            <a:chExt cx="4742657" cy="1814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42657" cy="1814513"/>
            </a:xfrm>
            <a:custGeom>
              <a:avLst/>
              <a:gdLst/>
              <a:ahLst/>
              <a:cxnLst/>
              <a:rect r="r" b="b" t="t" l="l"/>
              <a:pathLst>
                <a:path h="1814513" w="4742657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Use pruning and efficient data structures to reduce space.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DAGn33_5Os8</dc:identifier>
  <dcterms:modified xsi:type="dcterms:W3CDTF">2011-08-01T06:04:30Z</dcterms:modified>
  <cp:revision>1</cp:revision>
  <dc:title>Tree-Growth-Algorithm-TGA.pptx</dc:title>
</cp:coreProperties>
</file>